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3" r:id="rId2"/>
  </p:sldMasterIdLst>
  <p:notesMasterIdLst>
    <p:notesMasterId r:id="rId22"/>
  </p:notesMasterIdLst>
  <p:handoutMasterIdLst>
    <p:handoutMasterId r:id="rId23"/>
  </p:handoutMasterIdLst>
  <p:sldIdLst>
    <p:sldId id="256" r:id="rId3"/>
    <p:sldId id="269" r:id="rId4"/>
    <p:sldId id="270" r:id="rId5"/>
    <p:sldId id="258" r:id="rId6"/>
    <p:sldId id="257" r:id="rId7"/>
    <p:sldId id="263" r:id="rId8"/>
    <p:sldId id="259" r:id="rId9"/>
    <p:sldId id="260" r:id="rId10"/>
    <p:sldId id="271" r:id="rId11"/>
    <p:sldId id="261" r:id="rId12"/>
    <p:sldId id="262" r:id="rId13"/>
    <p:sldId id="264" r:id="rId14"/>
    <p:sldId id="265" r:id="rId15"/>
    <p:sldId id="266" r:id="rId16"/>
    <p:sldId id="267" r:id="rId17"/>
    <p:sldId id="272" r:id="rId18"/>
    <p:sldId id="268" r:id="rId19"/>
    <p:sldId id="274" r:id="rId20"/>
    <p:sldId id="273" r:id="rId2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27B10A-EDD3-40E4-9890-63D251BDBD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681817-9CB7-4A02-A34E-8247D83F6F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11/14/2021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E08E2-65C6-4578-8435-836E52B21D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102D88-7CBF-4BC3-AB84-132AFB60C4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C1F10375-557C-4A6B-B5D8-F5EFD875874F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92210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11/14/2021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684EEEE0-3C54-46DA-B7C2-974B4736F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3970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3D05EB2-68CF-4509-BD59-C6E3D21C585B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00077E4-8C18-4348-B7A3-377D1DCC42A6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3A661BC-7803-4460-9F7F-9F4B8E5155D5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2A02E789-197B-422C-9791-59F602752D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DF6A754-3840-45D1-A0C2-05CAB736A4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C5FAE0-0546-4E24-B748-B59A1AD548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5A8B4-4C7D-4294-A2C2-A1DB541E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3AEF41-71F6-4678-85DE-5E6CE735D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3AA66-5E9A-4F26-95EB-32D5BA27E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3D9B7-7E73-4289-8EEB-201B83D9D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5F758-E253-48EE-ACBD-C4F89BB13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923E7-9764-4B9D-B1ED-FED7383B6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12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E3DC36-3209-4F2F-989C-A99EBED67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4645D-791B-4639-B37B-FA204EB66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57A99-7174-447D-ADD4-9775410AB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B0222-B660-4D20-A098-ADA049AC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ED6F0-D216-4959-8B53-03F8E4EA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AB24B-6198-47D4-9C53-6E196BB435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6622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>
            <a:extLst>
              <a:ext uri="{FF2B5EF4-FFF2-40B4-BE49-F238E27FC236}">
                <a16:creationId xmlns:a16="http://schemas.microsoft.com/office/drawing/2014/main" id="{DF735166-72BC-4177-A112-DD5EF648C96F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27651" name="Rectangle 3">
              <a:extLst>
                <a:ext uri="{FF2B5EF4-FFF2-40B4-BE49-F238E27FC236}">
                  <a16:creationId xmlns:a16="http://schemas.microsoft.com/office/drawing/2014/main" id="{B865A4B4-0887-4D7C-9562-191066EBC90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2" name="Freeform 4">
              <a:extLst>
                <a:ext uri="{FF2B5EF4-FFF2-40B4-BE49-F238E27FC236}">
                  <a16:creationId xmlns:a16="http://schemas.microsoft.com/office/drawing/2014/main" id="{46DD5519-5391-42DB-8220-4DB725FEE04E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3" name="Freeform 5">
              <a:extLst>
                <a:ext uri="{FF2B5EF4-FFF2-40B4-BE49-F238E27FC236}">
                  <a16:creationId xmlns:a16="http://schemas.microsoft.com/office/drawing/2014/main" id="{E5CBBE54-D038-42DA-A2C2-FD826C1FEB62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4" name="Freeform 6">
              <a:extLst>
                <a:ext uri="{FF2B5EF4-FFF2-40B4-BE49-F238E27FC236}">
                  <a16:creationId xmlns:a16="http://schemas.microsoft.com/office/drawing/2014/main" id="{BC118ABB-BD40-426D-9AF9-98FB3AC5C93D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5" name="Freeform 7">
              <a:extLst>
                <a:ext uri="{FF2B5EF4-FFF2-40B4-BE49-F238E27FC236}">
                  <a16:creationId xmlns:a16="http://schemas.microsoft.com/office/drawing/2014/main" id="{5A15FBF0-0246-436B-AF03-516D143D4A39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6" name="Freeform 8">
              <a:extLst>
                <a:ext uri="{FF2B5EF4-FFF2-40B4-BE49-F238E27FC236}">
                  <a16:creationId xmlns:a16="http://schemas.microsoft.com/office/drawing/2014/main" id="{08035208-1D26-4997-A969-6FB07181A06B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7" name="Freeform 9">
              <a:extLst>
                <a:ext uri="{FF2B5EF4-FFF2-40B4-BE49-F238E27FC236}">
                  <a16:creationId xmlns:a16="http://schemas.microsoft.com/office/drawing/2014/main" id="{04E35943-579A-44DE-877F-7C4AFFCD1E50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Freeform 10">
              <a:extLst>
                <a:ext uri="{FF2B5EF4-FFF2-40B4-BE49-F238E27FC236}">
                  <a16:creationId xmlns:a16="http://schemas.microsoft.com/office/drawing/2014/main" id="{347315F5-6AAE-48D5-9099-AA65D41C6782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Freeform 11">
              <a:extLst>
                <a:ext uri="{FF2B5EF4-FFF2-40B4-BE49-F238E27FC236}">
                  <a16:creationId xmlns:a16="http://schemas.microsoft.com/office/drawing/2014/main" id="{4E4EF770-1710-4A6D-8A7D-7767D67CC637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0" name="Freeform 12">
              <a:extLst>
                <a:ext uri="{FF2B5EF4-FFF2-40B4-BE49-F238E27FC236}">
                  <a16:creationId xmlns:a16="http://schemas.microsoft.com/office/drawing/2014/main" id="{107E99A4-7310-40AA-B10C-034BE15584B0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Freeform 13">
              <a:extLst>
                <a:ext uri="{FF2B5EF4-FFF2-40B4-BE49-F238E27FC236}">
                  <a16:creationId xmlns:a16="http://schemas.microsoft.com/office/drawing/2014/main" id="{9AF32A42-08D2-4AE9-BE84-A2FE2F815488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2" name="Freeform 14">
              <a:extLst>
                <a:ext uri="{FF2B5EF4-FFF2-40B4-BE49-F238E27FC236}">
                  <a16:creationId xmlns:a16="http://schemas.microsoft.com/office/drawing/2014/main" id="{95BEBB23-F993-480A-8A95-72610A4C4AE5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3" name="Freeform 15">
              <a:extLst>
                <a:ext uri="{FF2B5EF4-FFF2-40B4-BE49-F238E27FC236}">
                  <a16:creationId xmlns:a16="http://schemas.microsoft.com/office/drawing/2014/main" id="{0AB4DAA7-9415-4344-9C03-7574ED0D1015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4" name="Freeform 16">
              <a:extLst>
                <a:ext uri="{FF2B5EF4-FFF2-40B4-BE49-F238E27FC236}">
                  <a16:creationId xmlns:a16="http://schemas.microsoft.com/office/drawing/2014/main" id="{A7CBFC87-0DFA-4D66-9C25-2F99CF740C2C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Freeform 17">
              <a:extLst>
                <a:ext uri="{FF2B5EF4-FFF2-40B4-BE49-F238E27FC236}">
                  <a16:creationId xmlns:a16="http://schemas.microsoft.com/office/drawing/2014/main" id="{76AE73C0-691C-4A13-8921-CCF31FE78CC9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66" name="Rectangle 18">
            <a:extLst>
              <a:ext uri="{FF2B5EF4-FFF2-40B4-BE49-F238E27FC236}">
                <a16:creationId xmlns:a16="http://schemas.microsoft.com/office/drawing/2014/main" id="{387329EC-CCA4-4DFD-9A12-B55C433D82D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7667" name="Rectangle 19">
            <a:extLst>
              <a:ext uri="{FF2B5EF4-FFF2-40B4-BE49-F238E27FC236}">
                <a16:creationId xmlns:a16="http://schemas.microsoft.com/office/drawing/2014/main" id="{8247C5B4-47FD-4310-B214-1D312D394AD6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7668" name="Rectangle 20">
            <a:extLst>
              <a:ext uri="{FF2B5EF4-FFF2-40B4-BE49-F238E27FC236}">
                <a16:creationId xmlns:a16="http://schemas.microsoft.com/office/drawing/2014/main" id="{17FF529E-D18B-40E0-A50D-9D43238CA579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669" name="Rectangle 21">
            <a:extLst>
              <a:ext uri="{FF2B5EF4-FFF2-40B4-BE49-F238E27FC236}">
                <a16:creationId xmlns:a16="http://schemas.microsoft.com/office/drawing/2014/main" id="{D3496B12-EE23-467E-841A-495056B420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670" name="Rectangle 22">
            <a:extLst>
              <a:ext uri="{FF2B5EF4-FFF2-40B4-BE49-F238E27FC236}">
                <a16:creationId xmlns:a16="http://schemas.microsoft.com/office/drawing/2014/main" id="{EFB031B0-20BA-4A04-99EB-9E2E233AE7E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1BE20C1-7313-4D55-A5DD-66B16898B93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A9862-F5D1-4C8C-B899-60EC495DA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51C4D-4BB4-4762-9551-6FFF90EFF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87657-345C-4AC7-BB37-EF606D07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FF923-4C30-4D83-9E5B-6CA32A43B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E10D9-D5E6-4074-864A-E830A5C9D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DD197-C7AE-4B41-83B1-EF55BF0A29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4249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0860C-98AD-4833-B117-8509F78EB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DA4A7-389A-409D-A060-70AA424C8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3852E-FA3E-47A5-87BA-2E7466BE9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972F7-5223-4721-96A7-9873E5DF3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94025-1017-4CC8-9AC9-D14991434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FF5B2-06FE-4DD4-91EC-58B144359B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774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2948C-DF75-4B6B-8BD7-9E7FAA32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39404-A3D4-41D2-B6A4-2907B2EE81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8C5FE0-0BBB-4A45-9DD4-173818F22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046BC-70F3-44A6-BF09-53990AA6B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202FE-406E-4F1B-AB2E-D2C8732AE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45522-24D1-4199-A36E-BA7B340B5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79782-3D1B-449C-B3E0-21C2465B38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356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6538C-DB43-480A-8A1F-11BFB3415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92C4D-AACC-4C5E-9E30-0E3B57D6F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49DC7-A35B-4A8A-822E-7DF2FC2ED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4755D7-21A2-4094-964F-B32C32149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38912-870E-49FE-8A97-9C13AA88F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9DA997-3507-4714-8785-6B18B80E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E728A6-66A4-4448-BC29-86D300341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CFBFE4-4A79-4819-AEB5-611EB5795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E55F4-1E63-4BF0-A13B-57D3F3B1F9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9025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172A8-A62E-430B-B5E1-877DF8ED5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68150E-2093-4DB4-9DDB-01C5E5949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39A847-C3F4-4E4A-BEA3-7ED3C9655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316A57-FC4E-47FE-8B62-B7B0DEF79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1CF34-BEC1-47E6-9176-C02B276C3C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276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7835CE-B76B-47F5-93F1-652A3B7D7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4DDB7D-7446-45AE-BA6F-4A9DC98C6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0D6A0-C772-40D9-A826-EA4BBE0B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4636-54F4-417C-B85E-A0E07AC121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7910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B10A-75A8-425B-BE69-C08E055F9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C49A3-2174-4DAD-89E6-33D91E801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BF37EC-312D-47C5-BDFB-783E56DA2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12F4F-ACE0-480E-93D7-357C1432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BC3D1-7C2E-4FEC-B20D-BC3AD20F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60DBB-6249-4AF2-86A9-59DAC1B3B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AC75A-AE3A-44B7-93CB-3D3A906587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78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16D6F-F002-4B43-87AE-319E54803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70092-099E-44F6-BF63-DA0AF9340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A7D10-1D6D-4996-A3CA-587F0C240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4CC23-04BF-4E96-B798-C2B75E6CD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1B392-8399-42DD-9356-D4CF9493A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739E0-D485-4854-9597-310D531B8D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20342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E2AFC-C593-4847-B52B-3A0DCB7DB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20A629-7D9F-4336-8CDB-EC75868CC4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7875DF-C33B-40F8-8943-4DD73A314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7CCA6-A693-42F1-8353-656807223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EA626F-57E7-4964-811E-89D4E0774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DCA841-B423-4304-808D-4DD7BC3EF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718F4-1083-4D96-9DD5-5DEBC1A62A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339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36425-4123-4F35-91A4-541E8025D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16DD5C-539A-4373-9D8A-714C4F588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79258-007C-4439-B891-80D3A229B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93764-0DD3-475F-87D3-82D48E8D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19E5F-E511-4DE7-BF4A-636C199F8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0BAF2-8A75-4ECD-882A-FDE09F00DE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098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9AAA4B-C0AA-4307-B352-7587585E0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D7B52-A773-4077-9E7B-0BE69B539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F074D-F4FA-4641-AAEC-2DAD0708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05002-7F28-4547-90F2-E5A31BDF5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C77DC-9D02-4551-9883-DC1AD626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FF2DD-68D0-4ADA-AA44-AECAC01B99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B5A5C-A7B5-40DE-8BFC-4DE727530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0ACDE-DC08-4F19-A03B-68A98CD6F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D8EC1-5540-49D6-AE24-FEA831891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CA494-BF2F-4E29-A5FD-5843664FB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AAFE1-E43F-44F3-A9B5-9210C0406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F24DA-B1BD-46AA-A416-495EC9E7E4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96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18577-7500-4829-AD1C-8DDCCCCB1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4106E-6B06-405E-A569-56D9BB710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F57E68-D18C-4245-8713-378075E00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D79A10-A446-47DA-B42A-5C5A2AA7D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18625-F54F-4BF5-9559-362A29822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A1995-4798-48B6-8B7B-E037DB7DF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F1C5C-9B01-4C07-861D-039C6BCB6F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125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B29C6-7935-4F6E-ABDB-1632FCB17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65F40-7139-42C2-B885-C86261A3F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CF18F-E180-4172-93A7-D69C1B54F7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181CCE-6CCD-4A7D-AE0D-06E83962D5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072137-AF44-4392-BC94-36096BC3C6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0733EE-21F1-4219-8E26-C3EB6201F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C7B13E-B425-4642-9EAE-098E16B26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C79FFD-F78B-48D3-9016-15F670972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442E5-CA79-438C-A0FC-6511B529C8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48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B727F-DE6C-4F1E-A429-64F022E12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6FF270-27BA-4704-9631-EF18C5160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5E7D5-F185-4120-A136-6891B35E5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9B0AE3-FAE1-4870-B693-D7284B688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9AA56-4A01-484B-B77D-555B0C33F3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617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5F056A-9634-4C4C-829B-A0ED877BA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A3BC20-555E-40C0-905B-9612D71E4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B539E4-1E01-4A57-86E1-AE7F5EDE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1A626-3BCF-4B14-94FD-EE4359BA89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648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BE59-91C2-4EDE-92FA-B63A042B3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5AD2C-D777-4FD5-9D0E-A302DC7E9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9A49C-BC74-426C-9EA8-4CF9DFE8B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52D78B-BBCC-488F-B54A-7E5DE774D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EE618-1F0E-4FD8-AE17-49807E0CE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EEE7B-79A8-4E22-84D0-EA728EA2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3E5B1-F3EE-42C1-97C9-6F6A3F2987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424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02D64-D935-47F8-BE0F-ABBDAD72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6056C7-83CA-4C06-A40B-29B5AFF923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8B96C9-E65D-4AC8-A421-03707BF9C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324E55-8D9E-4C7C-A151-28378D082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EE752-1936-49BA-8F78-C5F4AD7B2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0DCD7B-D709-4D89-B853-A4D0030A4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4BFA5-E20D-43FF-88CD-6EAD64F177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615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9210473-FC03-4420-BD9D-3986C17B25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F10EEF-4E2B-4931-B30E-A0AEAEC77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BF2130A3-EDCC-4650-A17D-EBACDDFE854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7413E8B-D8CB-4AF5-8DAF-E3EC4CD5EF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95FC46D-BC32-4A0E-B3C6-B819CA79C8D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137F185D-F61B-4A94-BBD0-7B3BA3B2C45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>
            <a:extLst>
              <a:ext uri="{FF2B5EF4-FFF2-40B4-BE49-F238E27FC236}">
                <a16:creationId xmlns:a16="http://schemas.microsoft.com/office/drawing/2014/main" id="{BD02EFB7-9416-43D1-9144-2B90DDD5BF19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26627" name="Rectangle 3">
              <a:extLst>
                <a:ext uri="{FF2B5EF4-FFF2-40B4-BE49-F238E27FC236}">
                  <a16:creationId xmlns:a16="http://schemas.microsoft.com/office/drawing/2014/main" id="{C9F5DD09-61F4-402E-9720-4B25E6AA4C0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8" name="Freeform 4">
              <a:extLst>
                <a:ext uri="{FF2B5EF4-FFF2-40B4-BE49-F238E27FC236}">
                  <a16:creationId xmlns:a16="http://schemas.microsoft.com/office/drawing/2014/main" id="{D6C6BEF9-5546-481D-AEC2-3A99F8BF81DC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29" name="Freeform 5">
              <a:extLst>
                <a:ext uri="{FF2B5EF4-FFF2-40B4-BE49-F238E27FC236}">
                  <a16:creationId xmlns:a16="http://schemas.microsoft.com/office/drawing/2014/main" id="{CCE2E951-7349-4E76-B6F7-5924A4FF649F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0" name="Freeform 6">
              <a:extLst>
                <a:ext uri="{FF2B5EF4-FFF2-40B4-BE49-F238E27FC236}">
                  <a16:creationId xmlns:a16="http://schemas.microsoft.com/office/drawing/2014/main" id="{EFA47708-CB65-42D2-80FB-53D00391B320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1" name="Freeform 7">
              <a:extLst>
                <a:ext uri="{FF2B5EF4-FFF2-40B4-BE49-F238E27FC236}">
                  <a16:creationId xmlns:a16="http://schemas.microsoft.com/office/drawing/2014/main" id="{8B793652-9812-44A5-830D-A42926E1941C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2" name="Freeform 8">
              <a:extLst>
                <a:ext uri="{FF2B5EF4-FFF2-40B4-BE49-F238E27FC236}">
                  <a16:creationId xmlns:a16="http://schemas.microsoft.com/office/drawing/2014/main" id="{340DBD32-C445-4591-9C1A-47249B2E2EEE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Freeform 9">
              <a:extLst>
                <a:ext uri="{FF2B5EF4-FFF2-40B4-BE49-F238E27FC236}">
                  <a16:creationId xmlns:a16="http://schemas.microsoft.com/office/drawing/2014/main" id="{F3918F08-5C12-48A4-B6FE-F60340407670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4" name="Freeform 10">
              <a:extLst>
                <a:ext uri="{FF2B5EF4-FFF2-40B4-BE49-F238E27FC236}">
                  <a16:creationId xmlns:a16="http://schemas.microsoft.com/office/drawing/2014/main" id="{931949A7-20D4-4254-AA87-87A77C8E7810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Freeform 11">
              <a:extLst>
                <a:ext uri="{FF2B5EF4-FFF2-40B4-BE49-F238E27FC236}">
                  <a16:creationId xmlns:a16="http://schemas.microsoft.com/office/drawing/2014/main" id="{6A2DBFBB-0D4D-449D-8063-039D9F66C299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Freeform 12">
              <a:extLst>
                <a:ext uri="{FF2B5EF4-FFF2-40B4-BE49-F238E27FC236}">
                  <a16:creationId xmlns:a16="http://schemas.microsoft.com/office/drawing/2014/main" id="{FC969209-9EA8-4072-91C1-F77EC832DE0D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7" name="Freeform 13">
              <a:extLst>
                <a:ext uri="{FF2B5EF4-FFF2-40B4-BE49-F238E27FC236}">
                  <a16:creationId xmlns:a16="http://schemas.microsoft.com/office/drawing/2014/main" id="{9C123D2F-CFF1-468E-84A9-48EA6A9E59CC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8" name="Freeform 14">
              <a:extLst>
                <a:ext uri="{FF2B5EF4-FFF2-40B4-BE49-F238E27FC236}">
                  <a16:creationId xmlns:a16="http://schemas.microsoft.com/office/drawing/2014/main" id="{6B01516E-5105-4A17-AC31-635BC80D09CB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9" name="Freeform 15">
              <a:extLst>
                <a:ext uri="{FF2B5EF4-FFF2-40B4-BE49-F238E27FC236}">
                  <a16:creationId xmlns:a16="http://schemas.microsoft.com/office/drawing/2014/main" id="{5F600777-EC14-4779-8A11-216E108906B2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0" name="Freeform 16">
              <a:extLst>
                <a:ext uri="{FF2B5EF4-FFF2-40B4-BE49-F238E27FC236}">
                  <a16:creationId xmlns:a16="http://schemas.microsoft.com/office/drawing/2014/main" id="{5508182C-8284-43EA-9EED-416435A65617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1" name="Freeform 17">
              <a:extLst>
                <a:ext uri="{FF2B5EF4-FFF2-40B4-BE49-F238E27FC236}">
                  <a16:creationId xmlns:a16="http://schemas.microsoft.com/office/drawing/2014/main" id="{36AF76C8-1663-42EC-B4C4-5167D9D312C1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42" name="Rectangle 18">
            <a:extLst>
              <a:ext uri="{FF2B5EF4-FFF2-40B4-BE49-F238E27FC236}">
                <a16:creationId xmlns:a16="http://schemas.microsoft.com/office/drawing/2014/main" id="{6D01CBB4-A858-435D-8246-9AA38E44E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6643" name="Rectangle 19">
            <a:extLst>
              <a:ext uri="{FF2B5EF4-FFF2-40B4-BE49-F238E27FC236}">
                <a16:creationId xmlns:a16="http://schemas.microsoft.com/office/drawing/2014/main" id="{5204A05D-AC04-4B9F-9716-69A77A1D552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26644" name="Rectangle 20">
            <a:extLst>
              <a:ext uri="{FF2B5EF4-FFF2-40B4-BE49-F238E27FC236}">
                <a16:creationId xmlns:a16="http://schemas.microsoft.com/office/drawing/2014/main" id="{3BA7B4CB-1169-4935-87D9-514A0F3E81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26645" name="Rectangle 21">
            <a:extLst>
              <a:ext uri="{FF2B5EF4-FFF2-40B4-BE49-F238E27FC236}">
                <a16:creationId xmlns:a16="http://schemas.microsoft.com/office/drawing/2014/main" id="{58097D66-6DC6-4E9D-987E-50574CC874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fld id="{900D8E0E-803E-4247-AE12-1DDE1415B5E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646" name="Rectangle 22">
            <a:extLst>
              <a:ext uri="{FF2B5EF4-FFF2-40B4-BE49-F238E27FC236}">
                <a16:creationId xmlns:a16="http://schemas.microsoft.com/office/drawing/2014/main" id="{6F29695B-040C-4654-9C8F-F4190704E2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83F3A5E-95DE-4BC4-BB4D-EF36AB6DEBA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21304"/>
            <a:ext cx="7772400" cy="1938992"/>
          </a:xfrm>
        </p:spPr>
        <p:txBody>
          <a:bodyPr>
            <a:spAutoFit/>
          </a:bodyPr>
          <a:lstStyle/>
          <a:p>
            <a:r>
              <a:rPr lang="en-US" altLang="en-US" sz="6000" dirty="0">
                <a:solidFill>
                  <a:schemeClr val="tx1"/>
                </a:solidFill>
              </a:rPr>
              <a:t>The Indwelling </a:t>
            </a:r>
            <a:br>
              <a:rPr lang="en-US" altLang="en-US" sz="6000" dirty="0">
                <a:solidFill>
                  <a:schemeClr val="tx1"/>
                </a:solidFill>
              </a:rPr>
            </a:br>
            <a:r>
              <a:rPr lang="en-US" altLang="en-US" sz="6000" dirty="0">
                <a:solidFill>
                  <a:schemeClr val="tx1"/>
                </a:solidFill>
              </a:rPr>
              <a:t>Of The Holy Spirit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>
            <a:extLst>
              <a:ext uri="{FF2B5EF4-FFF2-40B4-BE49-F238E27FC236}">
                <a16:creationId xmlns:a16="http://schemas.microsoft.com/office/drawing/2014/main" id="{762239F9-36C9-437C-AF81-4216BB383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8057"/>
            <a:ext cx="8229600" cy="707886"/>
          </a:xfrm>
          <a:noFill/>
          <a:ln/>
        </p:spPr>
        <p:txBody>
          <a:bodyPr>
            <a:spAutoFit/>
          </a:bodyPr>
          <a:lstStyle/>
          <a:p>
            <a:r>
              <a:rPr lang="en-US" altLang="en-US" sz="4000" b="1" dirty="0">
                <a:solidFill>
                  <a:schemeClr val="tx1"/>
                </a:solidFill>
              </a:rPr>
              <a:t>THE WORD AND THE SPIRIT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7A04D5-A3F4-45BD-8D74-D0016C492CD8}"/>
              </a:ext>
            </a:extLst>
          </p:cNvPr>
          <p:cNvSpPr txBox="1"/>
          <p:nvPr/>
        </p:nvSpPr>
        <p:spPr>
          <a:xfrm>
            <a:off x="457200" y="1487269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92CFA4-90E8-4AA9-A680-2B0EAAE4C65E}"/>
              </a:ext>
            </a:extLst>
          </p:cNvPr>
          <p:cNvSpPr txBox="1"/>
          <p:nvPr/>
        </p:nvSpPr>
        <p:spPr>
          <a:xfrm>
            <a:off x="3124200" y="1487269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D373A0-9823-4C2B-8575-8D5E335E0377}"/>
              </a:ext>
            </a:extLst>
          </p:cNvPr>
          <p:cNvSpPr txBox="1"/>
          <p:nvPr/>
        </p:nvSpPr>
        <p:spPr>
          <a:xfrm>
            <a:off x="5725211" y="1487268"/>
            <a:ext cx="3266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OF GOD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08930F-85A0-4ACE-ACC8-424FCC26F06E}"/>
              </a:ext>
            </a:extLst>
          </p:cNvPr>
          <p:cNvSpPr txBox="1"/>
          <p:nvPr/>
        </p:nvSpPr>
        <p:spPr>
          <a:xfrm>
            <a:off x="76200" y="2105851"/>
            <a:ext cx="244861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3:5-6, 8</a:t>
            </a:r>
          </a:p>
          <a:p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6:63;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45514C-9EBC-412C-96B0-4106EBE27D0B}"/>
              </a:ext>
            </a:extLst>
          </p:cNvPr>
          <p:cNvSpPr txBox="1"/>
          <p:nvPr/>
        </p:nvSpPr>
        <p:spPr>
          <a:xfrm>
            <a:off x="2524810" y="2085680"/>
            <a:ext cx="3266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Born, Begotten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D2F7C8-3588-41D1-B1BE-DAD284DFB821}"/>
              </a:ext>
            </a:extLst>
          </p:cNvPr>
          <p:cNvSpPr txBox="1"/>
          <p:nvPr/>
        </p:nvSpPr>
        <p:spPr>
          <a:xfrm>
            <a:off x="5773134" y="2123710"/>
            <a:ext cx="32946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1:23-25</a:t>
            </a:r>
          </a:p>
          <a:p>
            <a:r>
              <a:rPr lang="en-US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4:15</a:t>
            </a:r>
          </a:p>
          <a:p>
            <a:r>
              <a:rPr lang="en-US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1:18</a:t>
            </a:r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DBCDB9-A9DB-4F0A-8B88-D7A297E9B88A}"/>
              </a:ext>
            </a:extLst>
          </p:cNvPr>
          <p:cNvSpPr txBox="1"/>
          <p:nvPr/>
        </p:nvSpPr>
        <p:spPr>
          <a:xfrm>
            <a:off x="2895600" y="4547681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Quickens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3A0FFE-294E-4F4E-BE5D-CAF1CB75DB75}"/>
              </a:ext>
            </a:extLst>
          </p:cNvPr>
          <p:cNvSpPr txBox="1"/>
          <p:nvPr/>
        </p:nvSpPr>
        <p:spPr>
          <a:xfrm>
            <a:off x="5693004" y="4547681"/>
            <a:ext cx="32946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Psalms 119:50, 53</a:t>
            </a:r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>
            <a:extLst>
              <a:ext uri="{FF2B5EF4-FFF2-40B4-BE49-F238E27FC236}">
                <a16:creationId xmlns:a16="http://schemas.microsoft.com/office/drawing/2014/main" id="{584C4246-E63C-46DA-B17B-93143EF16A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noFill/>
          <a:ln/>
        </p:spPr>
        <p:txBody>
          <a:bodyPr/>
          <a:lstStyle/>
          <a:p>
            <a:r>
              <a:rPr lang="en-US" altLang="en-US" sz="4000" b="1"/>
              <a:t>THE WORD AND THE SPIRIT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4993BC-65F9-463E-8806-8ED581DF4C1A}"/>
              </a:ext>
            </a:extLst>
          </p:cNvPr>
          <p:cNvSpPr txBox="1"/>
          <p:nvPr/>
        </p:nvSpPr>
        <p:spPr>
          <a:xfrm>
            <a:off x="457200" y="14872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95C01C-45D9-4112-87AB-9DBBBC67831E}"/>
              </a:ext>
            </a:extLst>
          </p:cNvPr>
          <p:cNvSpPr txBox="1"/>
          <p:nvPr/>
        </p:nvSpPr>
        <p:spPr>
          <a:xfrm>
            <a:off x="3200400" y="1487269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647E1E-A52A-4673-A90D-054CA462264E}"/>
              </a:ext>
            </a:extLst>
          </p:cNvPr>
          <p:cNvSpPr txBox="1"/>
          <p:nvPr/>
        </p:nvSpPr>
        <p:spPr>
          <a:xfrm>
            <a:off x="5257801" y="1487268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OF GOD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7F38FA-1C31-4C07-9349-57752D793E8A}"/>
              </a:ext>
            </a:extLst>
          </p:cNvPr>
          <p:cNvSpPr txBox="1"/>
          <p:nvPr/>
        </p:nvSpPr>
        <p:spPr>
          <a:xfrm>
            <a:off x="0" y="2057400"/>
            <a:ext cx="34863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3:5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15:13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Corinthians 6:11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Corinthians 6:11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458C40-6B9A-49DB-8E1C-2430802F32F8}"/>
              </a:ext>
            </a:extLst>
          </p:cNvPr>
          <p:cNvSpPr txBox="1"/>
          <p:nvPr/>
        </p:nvSpPr>
        <p:spPr>
          <a:xfrm>
            <a:off x="3276601" y="2057400"/>
            <a:ext cx="22859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Saved</a:t>
            </a:r>
          </a:p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of</a:t>
            </a:r>
          </a:p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Sanctified</a:t>
            </a:r>
          </a:p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Washed by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A03471-7C20-418B-9A2B-081FA23D67E2}"/>
              </a:ext>
            </a:extLst>
          </p:cNvPr>
          <p:cNvSpPr txBox="1"/>
          <p:nvPr/>
        </p:nvSpPr>
        <p:spPr>
          <a:xfrm>
            <a:off x="5545730" y="2057400"/>
            <a:ext cx="35605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1:21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1:16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17:17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5:25-26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890EBA1-5A1C-4607-81F4-3098B750C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29679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chemeClr val="tx1"/>
                </a:solidFill>
                <a:effectLst/>
              </a:rPr>
              <a:t>THE INDWELLING DEITY</a:t>
            </a:r>
            <a:endParaRPr lang="en-US" alt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7F8F4DE-0AA3-4521-82EB-5B28745DD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7772400" cy="3581400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600" dirty="0">
                <a:effectLst/>
              </a:rPr>
              <a:t>The Scriptures teach … GOD DWELLS WITHIN THE CHRISTIAN</a:t>
            </a:r>
          </a:p>
          <a:p>
            <a:pPr lvl="1"/>
            <a:r>
              <a:rPr lang="en-US" altLang="en-US" sz="3200" dirty="0">
                <a:solidFill>
                  <a:srgbClr val="FFFF00"/>
                </a:solidFill>
                <a:effectLst/>
              </a:rPr>
              <a:t>2 Corinthians 6:16</a:t>
            </a:r>
          </a:p>
          <a:p>
            <a:pPr lvl="1"/>
            <a:r>
              <a:rPr lang="en-US" altLang="en-US" sz="3200" dirty="0">
                <a:solidFill>
                  <a:srgbClr val="FFFF00"/>
                </a:solidFill>
                <a:effectLst/>
              </a:rPr>
              <a:t>Ephesians 4:6</a:t>
            </a:r>
          </a:p>
          <a:p>
            <a:pPr lvl="1"/>
            <a:r>
              <a:rPr lang="en-US" altLang="en-US" sz="3200" dirty="0">
                <a:solidFill>
                  <a:srgbClr val="FFFF00"/>
                </a:solidFill>
                <a:effectLst/>
              </a:rPr>
              <a:t>Philippians 2:13</a:t>
            </a:r>
          </a:p>
          <a:p>
            <a:pPr lvl="1"/>
            <a:r>
              <a:rPr lang="en-US" altLang="en-US" sz="3200" dirty="0">
                <a:solidFill>
                  <a:srgbClr val="FFFF00"/>
                </a:solidFill>
                <a:effectLst/>
              </a:rPr>
              <a:t>1 John 4:4, 12-13, 15-16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308194-6F94-43FB-A90A-5AE9BFA309CC}"/>
              </a:ext>
            </a:extLst>
          </p:cNvPr>
          <p:cNvSpPr txBox="1"/>
          <p:nvPr/>
        </p:nvSpPr>
        <p:spPr>
          <a:xfrm>
            <a:off x="95054" y="5229761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Does God </a:t>
            </a:r>
            <a:r>
              <a:rPr kumimoji="0" lang="en-US" altLang="en-US" sz="400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“</a:t>
            </a:r>
            <a:r>
              <a:rPr kumimoji="0" lang="en-US" altLang="en-US" sz="4000" b="1" i="0" u="sng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personally and literally</a:t>
            </a:r>
            <a:r>
              <a:rPr kumimoji="0" lang="en-US" altLang="en-US" sz="400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”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dwell in the Christian?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614E73D4-4732-44E0-9629-C6D145D80AF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438400"/>
            <a:ext cx="4267200" cy="3342453"/>
          </a:xfrm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  <a:effectLst/>
              </a:rPr>
              <a:t>John 6:56; 15:4-5; 17:23, 26</a:t>
            </a:r>
          </a:p>
          <a:p>
            <a:r>
              <a:rPr lang="en-US" altLang="en-US" dirty="0">
                <a:solidFill>
                  <a:srgbClr val="FFFF00"/>
                </a:solidFill>
                <a:effectLst/>
              </a:rPr>
              <a:t>Romans 8:10</a:t>
            </a:r>
          </a:p>
          <a:p>
            <a:r>
              <a:rPr lang="en-US" altLang="en-US" dirty="0">
                <a:solidFill>
                  <a:srgbClr val="FFFF00"/>
                </a:solidFill>
                <a:effectLst/>
              </a:rPr>
              <a:t>2 Corinthians 4:10-11; 13:5</a:t>
            </a:r>
          </a:p>
          <a:p>
            <a:r>
              <a:rPr lang="en-US" altLang="en-US" dirty="0">
                <a:solidFill>
                  <a:srgbClr val="FFFF00"/>
                </a:solidFill>
                <a:effectLst/>
              </a:rPr>
              <a:t>Galatians 2:20; 4:19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B6E58E3F-5B64-415D-ACEA-0A13E881590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438400"/>
            <a:ext cx="4038600" cy="2850011"/>
          </a:xfrm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  <a:effectLst/>
              </a:rPr>
              <a:t>Ephesians 3:17</a:t>
            </a:r>
          </a:p>
          <a:p>
            <a:r>
              <a:rPr lang="en-US" altLang="en-US" dirty="0">
                <a:solidFill>
                  <a:srgbClr val="FFFF00"/>
                </a:solidFill>
                <a:effectLst/>
              </a:rPr>
              <a:t>Philippians 1:20</a:t>
            </a:r>
          </a:p>
          <a:p>
            <a:r>
              <a:rPr lang="en-US" altLang="en-US" dirty="0">
                <a:solidFill>
                  <a:srgbClr val="FFFF00"/>
                </a:solidFill>
                <a:effectLst/>
              </a:rPr>
              <a:t>Colossians 1:27; 3:11</a:t>
            </a:r>
          </a:p>
          <a:p>
            <a:r>
              <a:rPr lang="en-US" altLang="en-US" dirty="0">
                <a:solidFill>
                  <a:srgbClr val="FFFF00"/>
                </a:solidFill>
                <a:effectLst/>
              </a:rPr>
              <a:t>1 Peter 3:15</a:t>
            </a:r>
            <a:endParaRPr lang="en-US" altLang="en-US" dirty="0">
              <a:solidFill>
                <a:srgbClr val="FFFF00"/>
              </a:solidFill>
            </a:endParaRP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5DBC3B82-8590-4F65-B5A8-0B4F4D1F2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509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 dirty="0"/>
              <a:t>The Scriptures teach … CHRIST DWELLS IN THE CHRISTIAN.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4529E853-D46B-4921-887B-1A9560232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92" y="5638817"/>
            <a:ext cx="8915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Does Christ</a:t>
            </a:r>
            <a:r>
              <a:rPr lang="en-US" alt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“</a:t>
            </a:r>
            <a:r>
              <a:rPr lang="en-US" altLang="en-US" sz="3600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personally and literally</a:t>
            </a:r>
            <a:r>
              <a:rPr lang="en-US" alt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en-US" alt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dwell in the Christian?</a:t>
            </a:r>
            <a:endParaRPr lang="en-US" altLang="en-US" sz="3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BA5E2E-8D6D-4F73-8D83-6F071BD337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29679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chemeClr val="tx1"/>
                </a:solidFill>
                <a:effectLst/>
              </a:rPr>
              <a:t>THE INDWELLING DEITY</a:t>
            </a:r>
            <a:endParaRPr lang="en-US" altLang="en-US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F9C6EC8A-4981-4F6E-BDCB-44D32A8FB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52400" y="1447800"/>
            <a:ext cx="7162800" cy="2850011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effectLst/>
              </a:rPr>
              <a:t> The Scriptures teach … THE HOLY SPIRIT DWELLS IN THE CHRISTIAN.</a:t>
            </a:r>
          </a:p>
          <a:p>
            <a:pPr lvl="1"/>
            <a:r>
              <a:rPr lang="en-US" altLang="en-US" sz="3200" dirty="0">
                <a:solidFill>
                  <a:srgbClr val="FFFF00"/>
                </a:solidFill>
                <a:effectLst/>
              </a:rPr>
              <a:t>Romans 8:9,11 </a:t>
            </a:r>
          </a:p>
          <a:p>
            <a:pPr lvl="1"/>
            <a:r>
              <a:rPr lang="en-US" altLang="en-US" sz="3200" dirty="0">
                <a:solidFill>
                  <a:srgbClr val="FFFF00"/>
                </a:solidFill>
                <a:effectLst/>
              </a:rPr>
              <a:t>1 Corinthians 3:16; 6:19 </a:t>
            </a:r>
          </a:p>
          <a:p>
            <a:pPr lvl="1"/>
            <a:r>
              <a:rPr lang="en-US" altLang="en-US" sz="3200" dirty="0">
                <a:solidFill>
                  <a:srgbClr val="FFFF00"/>
                </a:solidFill>
                <a:effectLst/>
              </a:rPr>
              <a:t>2 Timothy 1:14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FC70FA77-C0B4-4F4B-831B-95CC6C2BB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639" y="2609840"/>
            <a:ext cx="449033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>
              <a:buClr>
                <a:srgbClr val="FFC00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FFFF00"/>
                </a:solidFill>
                <a:latin typeface="+mn-lt"/>
              </a:rPr>
              <a:t>Ephesians 3:16 </a:t>
            </a:r>
          </a:p>
          <a:p>
            <a:pPr lvl="1">
              <a:buClr>
                <a:srgbClr val="FFC00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FFFF00"/>
                </a:solidFill>
                <a:latin typeface="+mn-lt"/>
              </a:rPr>
              <a:t>Galatians 4:6</a:t>
            </a:r>
          </a:p>
          <a:p>
            <a:pPr lvl="1">
              <a:buClr>
                <a:srgbClr val="FFC00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FFFF00"/>
                </a:solidFill>
                <a:latin typeface="+mn-lt"/>
              </a:rPr>
              <a:t>1 Thessalonians 4:8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7CF312-D03E-414B-8CEA-F451FB0ECA07}"/>
              </a:ext>
            </a:extLst>
          </p:cNvPr>
          <p:cNvSpPr txBox="1"/>
          <p:nvPr/>
        </p:nvSpPr>
        <p:spPr>
          <a:xfrm>
            <a:off x="-146931" y="5257800"/>
            <a:ext cx="9138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eaLnBrk="1" hangingPunct="1">
              <a:spcBef>
                <a:spcPct val="20000"/>
              </a:spcBef>
              <a:buClr>
                <a:srgbClr val="FFCC00"/>
              </a:buClr>
              <a:buSzPct val="65000"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Does the Holy </a:t>
            </a: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Spirit "</a:t>
            </a:r>
            <a:r>
              <a:rPr lang="en-US" altLang="en-US" sz="36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personally and literally</a:t>
            </a: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“ dwell 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in the Christian?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687D2C8-DB7F-4375-A973-584D95F6D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29679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chemeClr val="tx1"/>
                </a:solidFill>
                <a:effectLst/>
              </a:rPr>
              <a:t>THE INDWELLING DEITY</a:t>
            </a:r>
            <a:endParaRPr lang="en-US" altLang="en-US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7BDB752A-B301-40B6-9840-81ED15C42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3736407"/>
          </a:xfrm>
        </p:spPr>
        <p:txBody>
          <a:bodyPr>
            <a:spAutoFit/>
          </a:bodyPr>
          <a:lstStyle/>
          <a:p>
            <a:r>
              <a:rPr lang="en-US" altLang="en-US" dirty="0">
                <a:effectLst/>
              </a:rPr>
              <a:t>When we learn how one member of the Godhead dwells in the Christian, we will learn how all members indwell the Christian.</a:t>
            </a:r>
          </a:p>
          <a:p>
            <a:r>
              <a:rPr lang="en-US" altLang="en-US" dirty="0">
                <a:effectLst/>
              </a:rPr>
              <a:t>It is by faith. </a:t>
            </a:r>
            <a:r>
              <a:rPr lang="en-US" altLang="en-US" dirty="0">
                <a:solidFill>
                  <a:srgbClr val="FFFF00"/>
                </a:solidFill>
                <a:effectLst/>
              </a:rPr>
              <a:t>Ephesians 3:17;</a:t>
            </a:r>
            <a:br>
              <a:rPr lang="en-US" altLang="en-US" dirty="0">
                <a:solidFill>
                  <a:srgbClr val="FFFF00"/>
                </a:solidFill>
                <a:effectLst/>
              </a:rPr>
            </a:br>
            <a:r>
              <a:rPr lang="en-US" altLang="en-US" dirty="0">
                <a:solidFill>
                  <a:srgbClr val="FFFF00"/>
                </a:solidFill>
                <a:effectLst/>
              </a:rPr>
              <a:t>Galatians 2:20; 3:2</a:t>
            </a:r>
          </a:p>
          <a:p>
            <a:r>
              <a:rPr lang="en-US" altLang="en-US" dirty="0">
                <a:effectLst/>
              </a:rPr>
              <a:t> Faith comes by hearing. </a:t>
            </a:r>
            <a:r>
              <a:rPr lang="en-US" altLang="en-US" dirty="0">
                <a:solidFill>
                  <a:srgbClr val="FFFF00"/>
                </a:solidFill>
                <a:effectLst/>
              </a:rPr>
              <a:t>Romans 10:17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7005DAD-9139-4A56-8701-D599F4EA0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9179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Compare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886B86F-79B7-44D6-A449-3EDDA16B68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627" y="1219200"/>
            <a:ext cx="8991600" cy="509678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FFFF00"/>
                </a:solidFill>
                <a:effectLst/>
              </a:rPr>
              <a:t>Ephesians 5:18-19,</a:t>
            </a:r>
            <a:r>
              <a:rPr lang="en-US" altLang="en-US" dirty="0">
                <a:effectLst/>
              </a:rPr>
              <a:t> </a:t>
            </a:r>
            <a:r>
              <a:rPr lang="en-US" altLang="en-US" i="1" dirty="0">
                <a:effectLst/>
              </a:rPr>
              <a:t>“And be not drunken with wine, wherein is riot, but be </a:t>
            </a:r>
            <a:r>
              <a:rPr lang="en-US" altLang="en-US" b="1" i="1" u="sng" dirty="0"/>
              <a:t>filled with the Spirit</a:t>
            </a:r>
            <a:r>
              <a:rPr lang="en-US" altLang="en-US" b="1" i="1" dirty="0">
                <a:effectLst/>
              </a:rPr>
              <a:t>;</a:t>
            </a:r>
            <a:r>
              <a:rPr lang="en-US" altLang="en-US" i="1" dirty="0">
                <a:effectLst/>
              </a:rPr>
              <a:t> speaking one to another in psalms and hymns and spiritual songs, singing and making melody with your heart to the Lord”</a:t>
            </a:r>
          </a:p>
          <a:p>
            <a:pPr lvl="1">
              <a:lnSpc>
                <a:spcPct val="90000"/>
              </a:lnSpc>
            </a:pPr>
            <a:endParaRPr lang="en-US" altLang="en-US" i="1" dirty="0">
              <a:effectLst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FFFF00"/>
                </a:solidFill>
                <a:effectLst/>
              </a:rPr>
              <a:t>Colossians 3:16,</a:t>
            </a:r>
            <a:r>
              <a:rPr lang="en-US" altLang="en-US" dirty="0">
                <a:effectLst/>
              </a:rPr>
              <a:t> </a:t>
            </a:r>
            <a:r>
              <a:rPr lang="en-US" altLang="en-US" i="1" dirty="0">
                <a:effectLst/>
              </a:rPr>
              <a:t>“</a:t>
            </a:r>
            <a:r>
              <a:rPr lang="en-US" altLang="en-US" b="1" i="1" u="sng" dirty="0"/>
              <a:t>Let the word of Christ dwell in you richly</a:t>
            </a:r>
            <a:r>
              <a:rPr lang="en-US" altLang="en-US" b="1" i="1" dirty="0">
                <a:effectLst/>
              </a:rPr>
              <a:t>;</a:t>
            </a:r>
            <a:r>
              <a:rPr lang="en-US" altLang="en-US" i="1" dirty="0">
                <a:effectLst/>
              </a:rPr>
              <a:t> in all wisdom teaching and admonishing one another with psalms (and) hymns (and) spiritual songs, singing with grace in your hearts unto God.”</a:t>
            </a:r>
            <a:endParaRPr lang="en-US" altLang="en-US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3AC8DBC-44D7-48BF-AECA-EA81B6A4FD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3479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Conclusion On Indwelling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7A82B5B-F0CE-48B1-834D-05257153E5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627" y="1371600"/>
            <a:ext cx="8991600" cy="4561249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dirty="0">
                <a:effectLst/>
              </a:rPr>
              <a:t>Without Christ, Paul was controlled by sin … thus </a:t>
            </a:r>
            <a:r>
              <a:rPr lang="en-US" altLang="en-US" i="1" dirty="0">
                <a:effectLst/>
              </a:rPr>
              <a:t>“</a:t>
            </a:r>
            <a:r>
              <a:rPr lang="en-US" altLang="en-US" b="1" i="1" dirty="0">
                <a:effectLst/>
              </a:rPr>
              <a:t>sin dwelleth in me</a:t>
            </a:r>
            <a:r>
              <a:rPr lang="en-US" altLang="en-US" i="1" dirty="0">
                <a:effectLst/>
              </a:rPr>
              <a:t>”</a:t>
            </a:r>
            <a:r>
              <a:rPr lang="en-US" altLang="en-US" dirty="0">
                <a:effectLst/>
              </a:rPr>
              <a:t> </a:t>
            </a:r>
            <a:r>
              <a:rPr lang="en-US" altLang="en-US" dirty="0">
                <a:solidFill>
                  <a:srgbClr val="FFFF00"/>
                </a:solidFill>
                <a:effectLst/>
              </a:rPr>
              <a:t>Romans 7:17-20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effectLst/>
              </a:rPr>
              <a:t>If </a:t>
            </a:r>
            <a:r>
              <a:rPr lang="en-US" altLang="en-US" u="sng" dirty="0">
                <a:effectLst/>
              </a:rPr>
              <a:t>Satan’s will</a:t>
            </a:r>
            <a:r>
              <a:rPr lang="en-US" altLang="en-US" dirty="0">
                <a:effectLst/>
              </a:rPr>
              <a:t> controls one, then Satan is dwelling in him </a:t>
            </a:r>
            <a:r>
              <a:rPr lang="en-US" altLang="en-US" dirty="0">
                <a:solidFill>
                  <a:srgbClr val="FFFF00"/>
                </a:solidFill>
                <a:effectLst/>
              </a:rPr>
              <a:t>(cf. Revelation 2:13-14).</a:t>
            </a:r>
            <a:br>
              <a:rPr lang="en-US" altLang="en-US" dirty="0">
                <a:effectLst/>
              </a:rPr>
            </a:br>
            <a:r>
              <a:rPr lang="en-US" altLang="en-US" dirty="0">
                <a:effectLst/>
              </a:rPr>
              <a:t>If the </a:t>
            </a:r>
            <a:r>
              <a:rPr lang="en-US" altLang="en-US" u="sng" dirty="0">
                <a:effectLst/>
              </a:rPr>
              <a:t>will of God, Christ, and the Holy Spirit</a:t>
            </a:r>
            <a:r>
              <a:rPr lang="en-US" altLang="en-US" dirty="0">
                <a:effectLst/>
              </a:rPr>
              <a:t> controls one, they are dwelling in him.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effectLst/>
              </a:rPr>
              <a:t>Paul affirmed, </a:t>
            </a:r>
            <a:r>
              <a:rPr lang="en-US" altLang="en-US" i="1" dirty="0">
                <a:effectLst/>
              </a:rPr>
              <a:t>“</a:t>
            </a:r>
            <a:r>
              <a:rPr lang="en-US" altLang="en-US" b="1" i="1" dirty="0">
                <a:effectLst/>
              </a:rPr>
              <a:t>Christ liveth in</a:t>
            </a:r>
            <a:r>
              <a:rPr lang="en-US" altLang="en-US" i="1" dirty="0">
                <a:effectLst/>
              </a:rPr>
              <a:t>”</a:t>
            </a:r>
            <a:r>
              <a:rPr lang="en-US" altLang="en-US" dirty="0">
                <a:effectLst/>
              </a:rPr>
              <a:t> him … thus he was dominated by his faith in Christ.</a:t>
            </a:r>
            <a:br>
              <a:rPr lang="en-US" altLang="en-US" dirty="0">
                <a:effectLst/>
              </a:rPr>
            </a:br>
            <a:r>
              <a:rPr lang="en-US" altLang="en-US" dirty="0">
                <a:solidFill>
                  <a:srgbClr val="FFFF00"/>
                </a:solidFill>
                <a:effectLst/>
              </a:rPr>
              <a:t>Galatians 2:20</a:t>
            </a:r>
            <a:endParaRPr lang="en-US" altLang="en-US" dirty="0">
              <a:effectLst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effectLst/>
              </a:rPr>
              <a:t>John said that the truth </a:t>
            </a:r>
            <a:r>
              <a:rPr lang="en-US" altLang="en-US" i="1" dirty="0">
                <a:effectLst/>
              </a:rPr>
              <a:t>“</a:t>
            </a:r>
            <a:r>
              <a:rPr lang="en-US" altLang="en-US" b="1" i="1" dirty="0">
                <a:effectLst/>
              </a:rPr>
              <a:t>dwelleth in us</a:t>
            </a:r>
            <a:r>
              <a:rPr lang="en-US" altLang="en-US" i="1" dirty="0">
                <a:effectLst/>
              </a:rPr>
              <a:t>”</a:t>
            </a:r>
            <a:r>
              <a:rPr lang="en-US" altLang="en-US" b="1" i="1" dirty="0">
                <a:effectLst/>
              </a:rPr>
              <a:t> </a:t>
            </a:r>
            <a:br>
              <a:rPr lang="en-US" altLang="en-US" b="1" i="1" dirty="0">
                <a:effectLst/>
              </a:rPr>
            </a:br>
            <a:r>
              <a:rPr lang="en-US" altLang="en-US" dirty="0">
                <a:solidFill>
                  <a:srgbClr val="FFFF00"/>
                </a:solidFill>
                <a:effectLst/>
              </a:rPr>
              <a:t>2 John 2</a:t>
            </a:r>
            <a:r>
              <a:rPr lang="en-US" altLang="en-US" dirty="0">
                <a:effectLst/>
              </a:rPr>
              <a:t> … truth controls our lives.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730B296-89AC-4135-8984-FAD895D29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3479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Conclusion On Indwelling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01BC525-C0FD-4E58-872A-C9AB36A516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534400" cy="5115246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dirty="0">
                <a:effectLst/>
              </a:rPr>
              <a:t>God and Christ are to dwell in us</a:t>
            </a:r>
            <a:br>
              <a:rPr lang="en-US" altLang="en-US" dirty="0">
                <a:effectLst/>
              </a:rPr>
            </a:br>
            <a:r>
              <a:rPr lang="en-US" altLang="en-US" dirty="0">
                <a:solidFill>
                  <a:srgbClr val="FFFF00"/>
                </a:solidFill>
                <a:effectLst/>
              </a:rPr>
              <a:t>1 John 4:12; Ephesians 3:17</a:t>
            </a:r>
            <a:r>
              <a:rPr lang="en-US" altLang="en-US" dirty="0">
                <a:effectLst/>
              </a:rPr>
              <a:t> … </a:t>
            </a:r>
            <a:r>
              <a:rPr lang="en-US" altLang="en-US" u="sng" dirty="0">
                <a:effectLst/>
              </a:rPr>
              <a:t>they control our lives</a:t>
            </a:r>
            <a:r>
              <a:rPr lang="en-US" altLang="en-US" dirty="0">
                <a:effectLst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effectLst/>
              </a:rPr>
              <a:t>Christians are to have the love of God </a:t>
            </a:r>
            <a:r>
              <a:rPr lang="en-US" altLang="en-US" i="1" dirty="0">
                <a:effectLst/>
              </a:rPr>
              <a:t>“dwelling in them” …</a:t>
            </a:r>
            <a:r>
              <a:rPr lang="en-US" altLang="en-US" dirty="0">
                <a:effectLst/>
              </a:rPr>
              <a:t> the </a:t>
            </a:r>
            <a:r>
              <a:rPr lang="en-US" altLang="en-US" u="sng" dirty="0">
                <a:effectLst/>
              </a:rPr>
              <a:t>love of God dominates their lives</a:t>
            </a:r>
            <a:r>
              <a:rPr lang="en-US" altLang="en-US" dirty="0">
                <a:effectLst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effectLst/>
              </a:rPr>
              <a:t>The Christian is to </a:t>
            </a:r>
            <a:r>
              <a:rPr lang="en-US" altLang="en-US" i="1" dirty="0">
                <a:effectLst/>
              </a:rPr>
              <a:t>“</a:t>
            </a:r>
            <a:r>
              <a:rPr lang="en-US" altLang="en-US" b="1" i="1" dirty="0">
                <a:effectLst/>
              </a:rPr>
              <a:t>let the word of Christ dwell</a:t>
            </a:r>
            <a:r>
              <a:rPr lang="en-US" altLang="en-US" i="1" dirty="0">
                <a:effectLst/>
              </a:rPr>
              <a:t>”</a:t>
            </a:r>
            <a:r>
              <a:rPr lang="en-US" altLang="en-US" dirty="0">
                <a:effectLst/>
              </a:rPr>
              <a:t> in him. </a:t>
            </a:r>
            <a:r>
              <a:rPr lang="en-US" altLang="en-US" dirty="0">
                <a:solidFill>
                  <a:srgbClr val="FFFF00"/>
                </a:solidFill>
                <a:effectLst/>
              </a:rPr>
              <a:t>Colossians 3:17</a:t>
            </a:r>
            <a:r>
              <a:rPr lang="en-US" altLang="en-US" dirty="0">
                <a:effectLst/>
              </a:rPr>
              <a:t> … </a:t>
            </a:r>
            <a:r>
              <a:rPr lang="en-US" altLang="en-US" u="sng" dirty="0">
                <a:effectLst/>
              </a:rPr>
              <a:t>His word controls his life</a:t>
            </a:r>
            <a:r>
              <a:rPr lang="en-US" altLang="en-US" dirty="0">
                <a:effectLst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effectLst/>
              </a:rPr>
              <a:t>By the same token the Holy Spirit </a:t>
            </a:r>
            <a:r>
              <a:rPr lang="en-US" altLang="en-US" i="1" dirty="0">
                <a:effectLst/>
              </a:rPr>
              <a:t>“</a:t>
            </a:r>
            <a:r>
              <a:rPr lang="en-US" altLang="en-US" b="1" i="1" dirty="0">
                <a:effectLst/>
              </a:rPr>
              <a:t>dwells</a:t>
            </a:r>
            <a:r>
              <a:rPr lang="en-US" altLang="en-US" i="1" dirty="0">
                <a:effectLst/>
              </a:rPr>
              <a:t>”</a:t>
            </a:r>
            <a:r>
              <a:rPr lang="en-US" altLang="en-US" dirty="0">
                <a:effectLst/>
              </a:rPr>
              <a:t> in us … </a:t>
            </a:r>
            <a:r>
              <a:rPr lang="en-US" altLang="en-US" u="sng" dirty="0">
                <a:effectLst/>
              </a:rPr>
              <a:t>He is involved in the domination of our lives</a:t>
            </a:r>
            <a:r>
              <a:rPr lang="en-US" altLang="en-US" dirty="0">
                <a:effectLst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35DA7DB9-5335-4081-830E-66E0C2F7D6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458200" cy="3145476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dirty="0">
                <a:effectLst/>
              </a:rPr>
              <a:t>There is nothing mystical about these </a:t>
            </a:r>
            <a:r>
              <a:rPr lang="en-US" altLang="en-US" dirty="0" err="1">
                <a:effectLst/>
              </a:rPr>
              <a:t>indwellings</a:t>
            </a:r>
            <a:r>
              <a:rPr lang="en-US" altLang="en-US" dirty="0">
                <a:effectLst/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dirty="0">
              <a:effectLst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>
              <a:effectLst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effectLst/>
              </a:rPr>
              <a:t>This is accomplished through the </a:t>
            </a:r>
            <a:r>
              <a:rPr lang="en-US" altLang="en-US" u="sng" dirty="0">
                <a:effectLst/>
              </a:rPr>
              <a:t>medium of the word</a:t>
            </a:r>
            <a:r>
              <a:rPr lang="en-US" altLang="en-US" dirty="0">
                <a:effectLst/>
              </a:rPr>
              <a:t> as man believes and obeys that word.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3E4EC115-C33B-4687-8843-F3C2ED18D7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91579"/>
            <a:ext cx="8229600" cy="769441"/>
          </a:xfrm>
          <a:noFill/>
          <a:ln/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Conclusion On Indwelling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2">
            <a:extLst>
              <a:ext uri="{FF2B5EF4-FFF2-40B4-BE49-F238E27FC236}">
                <a16:creationId xmlns:a16="http://schemas.microsoft.com/office/drawing/2014/main" id="{70671547-7756-457A-839B-D2ACCEC44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8600"/>
            <a:ext cx="2362200" cy="205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Father Is:</a:t>
            </a:r>
          </a:p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John 20:17</a:t>
            </a:r>
          </a:p>
        </p:txBody>
      </p:sp>
      <p:sp>
        <p:nvSpPr>
          <p:cNvPr id="22531" name="Oval 3">
            <a:extLst>
              <a:ext uri="{FF2B5EF4-FFF2-40B4-BE49-F238E27FC236}">
                <a16:creationId xmlns:a16="http://schemas.microsoft.com/office/drawing/2014/main" id="{D15D05AD-2C4B-4C7F-9168-BC1F91C2C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22098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Son Is:</a:t>
            </a:r>
          </a:p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Hebrews 1:8</a:t>
            </a:r>
          </a:p>
        </p:txBody>
      </p:sp>
      <p:sp>
        <p:nvSpPr>
          <p:cNvPr id="22532" name="Oval 4">
            <a:extLst>
              <a:ext uri="{FF2B5EF4-FFF2-40B4-BE49-F238E27FC236}">
                <a16:creationId xmlns:a16="http://schemas.microsoft.com/office/drawing/2014/main" id="{139B5A46-4967-4B54-8E57-041F2FFCC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124200"/>
            <a:ext cx="22098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Holy Spirit Is:</a:t>
            </a:r>
          </a:p>
          <a:p>
            <a:pPr algn="ctr" eaLnBrk="1" hangingPunct="1"/>
            <a:r>
              <a:rPr lang="en-US" alt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Acts 5:3-4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51DB52B5-E67F-4606-8D43-37248D297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1652" y="2840038"/>
            <a:ext cx="263084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Godhead</a:t>
            </a:r>
          </a:p>
          <a:p>
            <a:pPr algn="ctr" eaLnBrk="1" hangingPunct="1"/>
            <a:r>
              <a:rPr lang="en-US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Deity</a:t>
            </a:r>
          </a:p>
        </p:txBody>
      </p:sp>
      <p:sp>
        <p:nvSpPr>
          <p:cNvPr id="22534" name="Line 6">
            <a:extLst>
              <a:ext uri="{FF2B5EF4-FFF2-40B4-BE49-F238E27FC236}">
                <a16:creationId xmlns:a16="http://schemas.microsoft.com/office/drawing/2014/main" id="{7D602548-36DA-493B-87EE-42D49625AB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21336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>
            <a:extLst>
              <a:ext uri="{FF2B5EF4-FFF2-40B4-BE49-F238E27FC236}">
                <a16:creationId xmlns:a16="http://schemas.microsoft.com/office/drawing/2014/main" id="{95F0BF29-C475-4304-8372-4D740D4536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057400"/>
            <a:ext cx="1524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A1135F75-011D-4E6F-9448-760C3E401F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267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AutoShape 9">
            <a:extLst>
              <a:ext uri="{FF2B5EF4-FFF2-40B4-BE49-F238E27FC236}">
                <a16:creationId xmlns:a16="http://schemas.microsoft.com/office/drawing/2014/main" id="{BC28E1C1-0A43-4B23-A97D-BD3B019997C0}"/>
              </a:ext>
            </a:extLst>
          </p:cNvPr>
          <p:cNvSpPr>
            <a:spLocks noChangeArrowheads="1"/>
          </p:cNvSpPr>
          <p:nvPr/>
        </p:nvSpPr>
        <p:spPr bwMode="auto">
          <a:xfrm rot="-24398489">
            <a:off x="1714500" y="1790700"/>
            <a:ext cx="1828800" cy="1295400"/>
          </a:xfrm>
          <a:prstGeom prst="leftRightArrow">
            <a:avLst>
              <a:gd name="adj1" fmla="val 50000"/>
              <a:gd name="adj2" fmla="val 2823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Is not</a:t>
            </a:r>
          </a:p>
          <a:p>
            <a:pPr algn="ctr" eaLnBrk="1" hangingPunct="1"/>
            <a:r>
              <a:rPr lang="en-US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John 8:16</a:t>
            </a:r>
          </a:p>
        </p:txBody>
      </p:sp>
      <p:sp>
        <p:nvSpPr>
          <p:cNvPr id="22538" name="AutoShape 10">
            <a:extLst>
              <a:ext uri="{FF2B5EF4-FFF2-40B4-BE49-F238E27FC236}">
                <a16:creationId xmlns:a16="http://schemas.microsoft.com/office/drawing/2014/main" id="{526F1FF2-2497-4B05-8ACC-606F46C03584}"/>
              </a:ext>
            </a:extLst>
          </p:cNvPr>
          <p:cNvSpPr>
            <a:spLocks noChangeArrowheads="1"/>
          </p:cNvSpPr>
          <p:nvPr/>
        </p:nvSpPr>
        <p:spPr bwMode="auto">
          <a:xfrm rot="-18707494">
            <a:off x="5638800" y="1676400"/>
            <a:ext cx="1828800" cy="1371600"/>
          </a:xfrm>
          <a:prstGeom prst="leftRightArrow">
            <a:avLst>
              <a:gd name="adj1" fmla="val 50000"/>
              <a:gd name="adj2" fmla="val 2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Is not</a:t>
            </a:r>
          </a:p>
          <a:p>
            <a:pPr algn="ctr" eaLnBrk="1" hangingPunct="1"/>
            <a:r>
              <a:rPr lang="en-US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John 14:26</a:t>
            </a:r>
          </a:p>
        </p:txBody>
      </p:sp>
      <p:sp>
        <p:nvSpPr>
          <p:cNvPr id="22539" name="AutoShape 11">
            <a:extLst>
              <a:ext uri="{FF2B5EF4-FFF2-40B4-BE49-F238E27FC236}">
                <a16:creationId xmlns:a16="http://schemas.microsoft.com/office/drawing/2014/main" id="{18C4A888-918A-43EF-89AF-706E468FE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267200"/>
            <a:ext cx="3657600" cy="1295400"/>
          </a:xfrm>
          <a:prstGeom prst="leftRightArrow">
            <a:avLst>
              <a:gd name="adj1" fmla="val 50000"/>
              <a:gd name="adj2" fmla="val 564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Is not</a:t>
            </a:r>
          </a:p>
          <a:p>
            <a:pPr algn="ctr" eaLnBrk="1" hangingPunct="1"/>
            <a:r>
              <a:rPr lang="en-US" alt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Acts 10:38</a:t>
            </a: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D47A135D-BFDA-403C-A1C4-84A89EEE3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91200"/>
            <a:ext cx="914400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As there is one man (humanity, or mankind), even so there is one God (divinity, or godkind).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 animBg="1"/>
      <p:bldP spid="22538" grpId="0" animBg="1"/>
      <p:bldP spid="225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B3418-281C-456C-915F-7992215DD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686800" cy="6247864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4000" dirty="0">
                <a:effectLst/>
              </a:rPr>
              <a:t>The question is in the conviction and conversion of the sinner to Christ, </a:t>
            </a:r>
            <a:r>
              <a:rPr lang="en-US" altLang="en-US" sz="4800" dirty="0">
                <a:solidFill>
                  <a:schemeClr val="hlink"/>
                </a:solidFill>
              </a:rPr>
              <a:t>"</a:t>
            </a:r>
            <a:r>
              <a:rPr lang="en-US" altLang="en-US" sz="4800" b="1" u="sng" dirty="0">
                <a:solidFill>
                  <a:schemeClr val="hlink"/>
                </a:solidFill>
              </a:rPr>
              <a:t>How does the Holy Spirit exercise His influence upon the heart?</a:t>
            </a:r>
            <a:r>
              <a:rPr lang="en-US" altLang="en-US" sz="4800" dirty="0">
                <a:solidFill>
                  <a:schemeClr val="hlink"/>
                </a:solidFill>
              </a:rPr>
              <a:t>"</a:t>
            </a:r>
          </a:p>
          <a:p>
            <a:r>
              <a:rPr lang="en-US" altLang="en-US" sz="4000" dirty="0">
                <a:effectLst/>
              </a:rPr>
              <a:t>Does He operate immediately (without means) or intermediately (through means)?</a:t>
            </a:r>
          </a:p>
          <a:p>
            <a:r>
              <a:rPr lang="en-US" altLang="en-US" sz="4000" dirty="0">
                <a:solidFill>
                  <a:srgbClr val="FFFF00"/>
                </a:solidFill>
                <a:effectLst/>
              </a:rPr>
              <a:t>Directly or indirectly?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75C6935F-27DD-4AE8-97E3-F33CD486D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1525" y="59166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E1FC577-D61B-424B-9510-F643160326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>
                <a:solidFill>
                  <a:schemeClr val="tx1"/>
                </a:solidFill>
              </a:rPr>
              <a:t>Indwelling of Holy Spirit –</a:t>
            </a:r>
            <a:br>
              <a:rPr lang="en-US" altLang="en-US" sz="4000" dirty="0">
                <a:solidFill>
                  <a:schemeClr val="tx1"/>
                </a:solidFill>
              </a:rPr>
            </a:br>
            <a:r>
              <a:rPr lang="en-US" altLang="en-US" sz="4000" dirty="0">
                <a:solidFill>
                  <a:schemeClr val="tx1"/>
                </a:solidFill>
              </a:rPr>
              <a:t>The Issue Is Not: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9ECC40D-67E3-4D71-84D9-36767EDEA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0638" y="1981200"/>
            <a:ext cx="8382000" cy="2653034"/>
          </a:xfrm>
        </p:spPr>
        <p:txBody>
          <a:bodyPr>
            <a:spAutoFit/>
          </a:bodyPr>
          <a:lstStyle/>
          <a:p>
            <a:r>
              <a:rPr lang="en-US" altLang="en-US" dirty="0">
                <a:effectLst/>
              </a:rPr>
              <a:t>Whether or not the Holy Spirit indwells the Christian.</a:t>
            </a:r>
          </a:p>
          <a:p>
            <a:r>
              <a:rPr lang="en-US" altLang="en-US" dirty="0">
                <a:effectLst/>
              </a:rPr>
              <a:t>The fact of this proposition will hardly be disputed by anyone </a:t>
            </a:r>
            <a:r>
              <a:rPr lang="en-US" altLang="en-US" dirty="0">
                <a:solidFill>
                  <a:srgbClr val="FFFF00"/>
                </a:solidFill>
                <a:effectLst/>
              </a:rPr>
              <a:t>(Romans 8:9-11; </a:t>
            </a:r>
            <a:br>
              <a:rPr lang="en-US" altLang="en-US" dirty="0">
                <a:solidFill>
                  <a:srgbClr val="FFFF00"/>
                </a:solidFill>
                <a:effectLst/>
              </a:rPr>
            </a:br>
            <a:r>
              <a:rPr lang="en-US" altLang="en-US" dirty="0">
                <a:solidFill>
                  <a:srgbClr val="FFFF00"/>
                </a:solidFill>
                <a:effectLst/>
              </a:rPr>
              <a:t>1 Corinthians 6:19-20; 2 Timothy 1:13-14)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1D77CF9-17CC-4F56-87A0-F880557071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</a:rPr>
              <a:t>Indwelling of Holy Spirit –</a:t>
            </a:r>
            <a:br>
              <a:rPr lang="en-US" altLang="en-US" sz="4000" dirty="0">
                <a:solidFill>
                  <a:schemeClr val="tx1"/>
                </a:solidFill>
              </a:rPr>
            </a:br>
            <a:r>
              <a:rPr lang="en-US" altLang="en-US" sz="4000" dirty="0">
                <a:solidFill>
                  <a:schemeClr val="tx1"/>
                </a:solidFill>
              </a:rPr>
              <a:t>The Issue Is: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6F04B9C-9BD2-4E24-9CD0-5773B1859D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8991600" cy="4648200"/>
          </a:xfrm>
        </p:spPr>
        <p:txBody>
          <a:bodyPr>
            <a:spAutoFit/>
          </a:bodyPr>
          <a:lstStyle/>
          <a:p>
            <a:r>
              <a:rPr lang="en-US" altLang="en-US" dirty="0">
                <a:effectLst/>
              </a:rPr>
              <a:t>Does the Holy Spirit as a </a:t>
            </a:r>
            <a:r>
              <a:rPr lang="en-US" altLang="en-US" b="1" u="sng" dirty="0">
                <a:effectLst/>
              </a:rPr>
              <a:t>person immediately</a:t>
            </a:r>
            <a:r>
              <a:rPr lang="en-US" altLang="en-US" dirty="0">
                <a:effectLst/>
              </a:rPr>
              <a:t> and without means enter into and inhabit the body of a Christian separate and apart from the influence of His revealed word???</a:t>
            </a:r>
          </a:p>
          <a:p>
            <a:r>
              <a:rPr lang="en-US" altLang="en-US" dirty="0">
                <a:effectLst/>
              </a:rPr>
              <a:t>If so, </a:t>
            </a:r>
            <a:r>
              <a:rPr lang="en-US" altLang="en-US" b="1" dirty="0">
                <a:solidFill>
                  <a:srgbClr val="FFFF00"/>
                </a:solidFill>
                <a:effectLst/>
              </a:rPr>
              <a:t>what does He do</a:t>
            </a:r>
            <a:r>
              <a:rPr lang="en-US" altLang="en-US" b="1" dirty="0">
                <a:effectLst/>
              </a:rPr>
              <a:t> </a:t>
            </a:r>
            <a:r>
              <a:rPr lang="en-US" altLang="en-US" dirty="0">
                <a:effectLst/>
              </a:rPr>
              <a:t>for the Christian as a result of this bodily indwelling that </a:t>
            </a:r>
            <a:r>
              <a:rPr lang="en-US" altLang="en-US" b="1" u="sng" dirty="0">
                <a:effectLst/>
              </a:rPr>
              <a:t>is not</a:t>
            </a:r>
            <a:r>
              <a:rPr lang="en-US" altLang="en-US" dirty="0">
                <a:effectLst/>
              </a:rPr>
              <a:t> said to be accomplished through the medium of His teaching in the revealed gospel?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28D72574-B788-4768-810D-102C038CB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627" y="1295400"/>
            <a:ext cx="8991600" cy="5090624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>
                <a:solidFill>
                  <a:srgbClr val="FFFF00"/>
                </a:solidFill>
              </a:rPr>
              <a:t>Some assert a direct personal indwelling, in ways separate and apart from the influence of His word.</a:t>
            </a:r>
          </a:p>
          <a:p>
            <a:pPr>
              <a:lnSpc>
                <a:spcPct val="80000"/>
              </a:lnSpc>
            </a:pPr>
            <a:r>
              <a:rPr lang="en-US" altLang="en-US" sz="2800" dirty="0">
                <a:effectLst/>
              </a:rPr>
              <a:t>Ben </a:t>
            </a:r>
            <a:r>
              <a:rPr lang="en-US" altLang="en-US" sz="2800" dirty="0" err="1">
                <a:effectLst/>
              </a:rPr>
              <a:t>Bogard</a:t>
            </a:r>
            <a:r>
              <a:rPr lang="en-US" altLang="en-US" sz="2800" dirty="0">
                <a:effectLst/>
              </a:rPr>
              <a:t> (Baptist preacher) said, “The Holy Spirit is present with us now </a:t>
            </a:r>
            <a:r>
              <a:rPr lang="en-US" altLang="en-US" sz="2800" u="sng" dirty="0">
                <a:effectLst/>
              </a:rPr>
              <a:t>just exactly as Jesus Christ </a:t>
            </a:r>
            <a:r>
              <a:rPr lang="en-US" altLang="en-US" sz="2800" dirty="0">
                <a:effectLst/>
              </a:rPr>
              <a:t>was present when he was here on earth in his human body. What I shall affirm is </a:t>
            </a:r>
            <a:r>
              <a:rPr lang="en-US" altLang="en-US" sz="2800" u="sng" dirty="0">
                <a:effectLst/>
              </a:rPr>
              <a:t>that the Holy Spirit is actually present and actually using his personal presence in influencing sinners to be saved</a:t>
            </a:r>
            <a:r>
              <a:rPr lang="en-US" altLang="en-US" sz="2800" dirty="0">
                <a:effectLst/>
              </a:rPr>
              <a:t>.” (page 8). “The Holy Spirit … is </a:t>
            </a:r>
            <a:r>
              <a:rPr lang="en-US" altLang="en-US" sz="2800" u="sng" dirty="0">
                <a:effectLst/>
              </a:rPr>
              <a:t>actually</a:t>
            </a:r>
            <a:r>
              <a:rPr lang="en-US" altLang="en-US" sz="2800" dirty="0">
                <a:effectLst/>
              </a:rPr>
              <a:t> present in all the work of the Lord in this dispensation” (page 10).</a:t>
            </a:r>
          </a:p>
          <a:p>
            <a:pPr>
              <a:lnSpc>
                <a:spcPct val="80000"/>
              </a:lnSpc>
            </a:pPr>
            <a:r>
              <a:rPr lang="en-US" altLang="en-US" sz="2800" dirty="0">
                <a:effectLst/>
              </a:rPr>
              <a:t>J.D. Thomas says “the </a:t>
            </a:r>
            <a:r>
              <a:rPr lang="en-US" altLang="en-US" sz="2800" u="sng" dirty="0">
                <a:effectLst/>
              </a:rPr>
              <a:t>personal Holy Spirit dwelling</a:t>
            </a:r>
            <a:r>
              <a:rPr lang="en-US" altLang="en-US" sz="2800" dirty="0">
                <a:effectLst/>
              </a:rPr>
              <a:t> in the body of the Christian … The Holy Spirit can also inhabit a human body … the Spirit dwells in his body …” (The Spirit and Spirituality, pages 5, 27)</a:t>
            </a:r>
            <a:endParaRPr lang="en-US" altLang="en-US" sz="2800" dirty="0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604F0B77-2ACA-44E8-ADD8-8971745CFB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707886"/>
          </a:xfrm>
          <a:noFill/>
          <a:ln/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</a:rPr>
              <a:t>Alleged Modes Of Holy Spirit Indwelling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67306C0B-4BB1-47D0-8A81-D9C905569B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4119" y="961535"/>
            <a:ext cx="8915400" cy="5867400"/>
          </a:xfrm>
        </p:spPr>
        <p:txBody>
          <a:bodyPr>
            <a:spAutoFit/>
          </a:bodyPr>
          <a:lstStyle/>
          <a:p>
            <a:r>
              <a:rPr lang="en-US" altLang="en-US" dirty="0">
                <a:effectLst/>
              </a:rPr>
              <a:t>All admit that the Holy Spirit dwells in the Christian through the medium of the word.</a:t>
            </a:r>
          </a:p>
          <a:p>
            <a:r>
              <a:rPr lang="en-US" altLang="en-US" dirty="0">
                <a:effectLst/>
              </a:rPr>
              <a:t>Holy Spirit uses the word as the means by which He accomplishes His work in </a:t>
            </a:r>
            <a:r>
              <a:rPr lang="en-US" altLang="en-US" u="sng" dirty="0">
                <a:effectLst/>
              </a:rPr>
              <a:t>conviction, conversion, and sanctification</a:t>
            </a:r>
            <a:r>
              <a:rPr lang="en-US" altLang="en-US" dirty="0">
                <a:effectLst/>
              </a:rPr>
              <a:t>.</a:t>
            </a:r>
          </a:p>
          <a:p>
            <a:r>
              <a:rPr lang="en-US" altLang="en-US" dirty="0">
                <a:effectLst/>
              </a:rPr>
              <a:t>The power for the conversion of alien sinners is the Gospel. </a:t>
            </a:r>
            <a:r>
              <a:rPr lang="en-US" altLang="en-US" dirty="0">
                <a:solidFill>
                  <a:srgbClr val="FFFF00"/>
                </a:solidFill>
                <a:effectLst/>
              </a:rPr>
              <a:t>(Romans 1:16,17; </a:t>
            </a:r>
            <a:br>
              <a:rPr lang="en-US" altLang="en-US" dirty="0">
                <a:solidFill>
                  <a:srgbClr val="FFFF00"/>
                </a:solidFill>
                <a:effectLst/>
              </a:rPr>
            </a:br>
            <a:r>
              <a:rPr lang="en-US" altLang="en-US" dirty="0">
                <a:solidFill>
                  <a:srgbClr val="FFFF00"/>
                </a:solidFill>
                <a:effectLst/>
              </a:rPr>
              <a:t>1 Corinthians 4:15; James 1:18; </a:t>
            </a:r>
            <a:br>
              <a:rPr lang="en-US" altLang="en-US" dirty="0">
                <a:solidFill>
                  <a:srgbClr val="FFFF00"/>
                </a:solidFill>
                <a:effectLst/>
              </a:rPr>
            </a:br>
            <a:r>
              <a:rPr lang="en-US" altLang="en-US" dirty="0">
                <a:solidFill>
                  <a:srgbClr val="FFFF00"/>
                </a:solidFill>
                <a:effectLst/>
              </a:rPr>
              <a:t>1 Peter 1:22-25.)</a:t>
            </a:r>
          </a:p>
          <a:p>
            <a:r>
              <a:rPr lang="en-US" altLang="en-US" dirty="0">
                <a:effectLst/>
              </a:rPr>
              <a:t>That word is powerful enough to get the job done. </a:t>
            </a:r>
            <a:r>
              <a:rPr lang="en-US" altLang="en-US" dirty="0">
                <a:solidFill>
                  <a:srgbClr val="FFFF00"/>
                </a:solidFill>
                <a:effectLst/>
              </a:rPr>
              <a:t>James 1:21; 1 Thessalonians 2:13.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368344-A441-4F75-8A87-AC5F26B04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707886"/>
          </a:xfrm>
          <a:noFill/>
          <a:ln/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</a:rPr>
              <a:t>Alleged Modes Of Holy Spirit Indwelling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D776E217-EB5C-4E20-B402-0A12A84612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8027" y="1981200"/>
            <a:ext cx="8686800" cy="2554545"/>
          </a:xfrm>
        </p:spPr>
        <p:txBody>
          <a:bodyPr>
            <a:spAutoFit/>
          </a:bodyPr>
          <a:lstStyle/>
          <a:p>
            <a:r>
              <a:rPr lang="en-US" altLang="en-US" dirty="0">
                <a:effectLst/>
              </a:rPr>
              <a:t>The power for the </a:t>
            </a:r>
            <a:r>
              <a:rPr lang="en-US" altLang="en-US" u="sng" dirty="0">
                <a:effectLst/>
              </a:rPr>
              <a:t>sanctification and edification</a:t>
            </a:r>
            <a:r>
              <a:rPr lang="en-US" altLang="en-US" dirty="0">
                <a:effectLst/>
              </a:rPr>
              <a:t> of the saved is in the same gospel. </a:t>
            </a:r>
            <a:r>
              <a:rPr lang="en-US" altLang="en-US" dirty="0">
                <a:solidFill>
                  <a:srgbClr val="FFFF00"/>
                </a:solidFill>
                <a:effectLst/>
              </a:rPr>
              <a:t>John 17:17; 1 Thessalonians 4:1-7; cf. 2 Thessalonians 2:13,14; 1 Peter 2:1-3; Ephesians 4:17-21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70004E-BF18-49F3-BD35-A80DE7C3B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707886"/>
          </a:xfrm>
          <a:noFill/>
          <a:ln/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</a:rPr>
              <a:t>Alleged Modes Of Holy Spirit Indwelling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2157A28-A2AA-417A-897D-E95AC7051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546" y="654040"/>
            <a:ext cx="8915400" cy="3416320"/>
          </a:xfrm>
        </p:spPr>
        <p:txBody>
          <a:bodyPr>
            <a:spAutoFit/>
          </a:bodyPr>
          <a:lstStyle/>
          <a:p>
            <a:r>
              <a:rPr lang="en-US" altLang="en-US" sz="5400" dirty="0"/>
              <a:t>The Heart Is Changed </a:t>
            </a:r>
            <a:br>
              <a:rPr lang="en-US" altLang="en-US" sz="5400" dirty="0"/>
            </a:br>
            <a:r>
              <a:rPr lang="en-US" altLang="en-US" sz="5400" dirty="0"/>
              <a:t>By The Gospel …</a:t>
            </a:r>
            <a:br>
              <a:rPr lang="en-US" altLang="en-US" sz="5400" dirty="0"/>
            </a:br>
            <a:r>
              <a:rPr lang="en-US" altLang="en-US" sz="5400" dirty="0"/>
              <a:t>The Medium Through Which The Holy Spirit Works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54D88880-1862-4A8D-9103-8A9F1EE2C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254" y="5105400"/>
            <a:ext cx="8054834" cy="107721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George Washington cut down the cherry tree.</a:t>
            </a:r>
          </a:p>
          <a:p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The Axe cut down the cherry tree.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nimBg="1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amwork">
  <a:themeElements>
    <a:clrScheme name="Teamwork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237</TotalTime>
  <Words>1120</Words>
  <Application>Microsoft Office PowerPoint</Application>
  <PresentationFormat>On-screen Show (4:3)</PresentationFormat>
  <Paragraphs>121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Garamond</vt:lpstr>
      <vt:lpstr>Tahoma</vt:lpstr>
      <vt:lpstr>Wingdings</vt:lpstr>
      <vt:lpstr>Textured</vt:lpstr>
      <vt:lpstr>Teamwork</vt:lpstr>
      <vt:lpstr>The Indwelling  Of The Holy Spirit</vt:lpstr>
      <vt:lpstr>PowerPoint Presentation</vt:lpstr>
      <vt:lpstr>PowerPoint Presentation</vt:lpstr>
      <vt:lpstr>Indwelling of Holy Spirit – The Issue Is Not:</vt:lpstr>
      <vt:lpstr>Indwelling of Holy Spirit – The Issue Is:</vt:lpstr>
      <vt:lpstr>Alleged Modes Of Holy Spirit Indwelling</vt:lpstr>
      <vt:lpstr>Alleged Modes Of Holy Spirit Indwelling</vt:lpstr>
      <vt:lpstr>Alleged Modes Of Holy Spirit Indwelling</vt:lpstr>
      <vt:lpstr>The Heart Is Changed  By The Gospel … The Medium Through Which The Holy Spirit Works</vt:lpstr>
      <vt:lpstr>THE WORD AND THE SPIRIT</vt:lpstr>
      <vt:lpstr>THE WORD AND THE SPIRIT</vt:lpstr>
      <vt:lpstr>THE INDWELLING DEITY</vt:lpstr>
      <vt:lpstr>THE INDWELLING DEITY</vt:lpstr>
      <vt:lpstr>THE INDWELLING DEITY</vt:lpstr>
      <vt:lpstr>PowerPoint Presentation</vt:lpstr>
      <vt:lpstr>Compare</vt:lpstr>
      <vt:lpstr>Conclusion On Indwelling</vt:lpstr>
      <vt:lpstr>Conclusion On Indwelling</vt:lpstr>
      <vt:lpstr>Conclusion On Indwelling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Indwelling  Of The Holy Spirit</dc:title>
  <dc:creator>Micky D. Galloway</dc:creator>
  <cp:lastModifiedBy>Richard Lidh</cp:lastModifiedBy>
  <cp:revision>14</cp:revision>
  <cp:lastPrinted>2021-11-14T03:08:17Z</cp:lastPrinted>
  <dcterms:created xsi:type="dcterms:W3CDTF">2006-05-25T16:31:42Z</dcterms:created>
  <dcterms:modified xsi:type="dcterms:W3CDTF">2021-11-14T03:08:20Z</dcterms:modified>
</cp:coreProperties>
</file>